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2" r:id="rId6"/>
    <p:sldId id="263" r:id="rId7"/>
    <p:sldId id="264" r:id="rId8"/>
    <p:sldId id="265" r:id="rId9"/>
    <p:sldId id="260" r:id="rId10"/>
    <p:sldId id="261" r:id="rId1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969" autoAdjust="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B121EC-48AF-288C-F975-83F587F18A5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7CB1626-05B5-0C97-5885-5BF2FC6A1F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00566331-B885-B78F-0F1B-7E49B8E58855}"/>
              </a:ext>
            </a:extLst>
          </p:cNvPr>
          <p:cNvSpPr>
            <a:spLocks noGrp="1"/>
          </p:cNvSpPr>
          <p:nvPr>
            <p:ph type="dt" sz="half" idx="10"/>
          </p:nvPr>
        </p:nvSpPr>
        <p:spPr/>
        <p:txBody>
          <a:bodyPr/>
          <a:lstStyle/>
          <a:p>
            <a:fld id="{4163D034-7E15-4B8B-9590-7A86B60FAAB7}" type="datetimeFigureOut">
              <a:rPr lang="pt-BR" smtClean="0"/>
              <a:t>07/12/2023</a:t>
            </a:fld>
            <a:endParaRPr lang="pt-BR"/>
          </a:p>
        </p:txBody>
      </p:sp>
      <p:sp>
        <p:nvSpPr>
          <p:cNvPr id="5" name="Espaço Reservado para Rodapé 4">
            <a:extLst>
              <a:ext uri="{FF2B5EF4-FFF2-40B4-BE49-F238E27FC236}">
                <a16:creationId xmlns:a16="http://schemas.microsoft.com/office/drawing/2014/main" id="{E5316310-7606-ED52-B269-F41404527EE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3730A73-D04A-FA50-8A16-D34EDEAAE055}"/>
              </a:ext>
            </a:extLst>
          </p:cNvPr>
          <p:cNvSpPr>
            <a:spLocks noGrp="1"/>
          </p:cNvSpPr>
          <p:nvPr>
            <p:ph type="sldNum" sz="quarter" idx="12"/>
          </p:nvPr>
        </p:nvSpPr>
        <p:spPr/>
        <p:txBody>
          <a:bodyPr/>
          <a:lstStyle/>
          <a:p>
            <a:fld id="{713C18F1-136E-4718-8F3A-922AE4A59A7D}" type="slidenum">
              <a:rPr lang="pt-BR" smtClean="0"/>
              <a:t>‹nº›</a:t>
            </a:fld>
            <a:endParaRPr lang="pt-BR"/>
          </a:p>
        </p:txBody>
      </p:sp>
    </p:spTree>
    <p:extLst>
      <p:ext uri="{BB962C8B-B14F-4D97-AF65-F5344CB8AC3E}">
        <p14:creationId xmlns:p14="http://schemas.microsoft.com/office/powerpoint/2010/main" val="829762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6789F-22CB-CB86-E329-E0C4D5841AF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045550D3-D98E-DBBE-FBEB-A9528E56499B}"/>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F73860-AE60-8F6C-DDBD-291D2C22CE17}"/>
              </a:ext>
            </a:extLst>
          </p:cNvPr>
          <p:cNvSpPr>
            <a:spLocks noGrp="1"/>
          </p:cNvSpPr>
          <p:nvPr>
            <p:ph type="dt" sz="half" idx="10"/>
          </p:nvPr>
        </p:nvSpPr>
        <p:spPr/>
        <p:txBody>
          <a:bodyPr/>
          <a:lstStyle/>
          <a:p>
            <a:fld id="{4163D034-7E15-4B8B-9590-7A86B60FAAB7}" type="datetimeFigureOut">
              <a:rPr lang="pt-BR" smtClean="0"/>
              <a:t>07/12/2023</a:t>
            </a:fld>
            <a:endParaRPr lang="pt-BR"/>
          </a:p>
        </p:txBody>
      </p:sp>
      <p:sp>
        <p:nvSpPr>
          <p:cNvPr id="5" name="Espaço Reservado para Rodapé 4">
            <a:extLst>
              <a:ext uri="{FF2B5EF4-FFF2-40B4-BE49-F238E27FC236}">
                <a16:creationId xmlns:a16="http://schemas.microsoft.com/office/drawing/2014/main" id="{A93F5664-1B63-06F4-F915-C9142BE4566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699CB83-5E37-AEF9-D6B1-A360D6C607CC}"/>
              </a:ext>
            </a:extLst>
          </p:cNvPr>
          <p:cNvSpPr>
            <a:spLocks noGrp="1"/>
          </p:cNvSpPr>
          <p:nvPr>
            <p:ph type="sldNum" sz="quarter" idx="12"/>
          </p:nvPr>
        </p:nvSpPr>
        <p:spPr/>
        <p:txBody>
          <a:bodyPr/>
          <a:lstStyle/>
          <a:p>
            <a:fld id="{713C18F1-136E-4718-8F3A-922AE4A59A7D}" type="slidenum">
              <a:rPr lang="pt-BR" smtClean="0"/>
              <a:t>‹nº›</a:t>
            </a:fld>
            <a:endParaRPr lang="pt-BR"/>
          </a:p>
        </p:txBody>
      </p:sp>
    </p:spTree>
    <p:extLst>
      <p:ext uri="{BB962C8B-B14F-4D97-AF65-F5344CB8AC3E}">
        <p14:creationId xmlns:p14="http://schemas.microsoft.com/office/powerpoint/2010/main" val="59844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E394DC5-6F6A-BA22-5C73-DEE5C805C9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8A5A509-6789-A274-1AF8-9023FDADF58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53B9B2C-E569-4B4D-0089-CC1335A699AB}"/>
              </a:ext>
            </a:extLst>
          </p:cNvPr>
          <p:cNvSpPr>
            <a:spLocks noGrp="1"/>
          </p:cNvSpPr>
          <p:nvPr>
            <p:ph type="dt" sz="half" idx="10"/>
          </p:nvPr>
        </p:nvSpPr>
        <p:spPr/>
        <p:txBody>
          <a:bodyPr/>
          <a:lstStyle/>
          <a:p>
            <a:fld id="{4163D034-7E15-4B8B-9590-7A86B60FAAB7}" type="datetimeFigureOut">
              <a:rPr lang="pt-BR" smtClean="0"/>
              <a:t>07/12/2023</a:t>
            </a:fld>
            <a:endParaRPr lang="pt-BR"/>
          </a:p>
        </p:txBody>
      </p:sp>
      <p:sp>
        <p:nvSpPr>
          <p:cNvPr id="5" name="Espaço Reservado para Rodapé 4">
            <a:extLst>
              <a:ext uri="{FF2B5EF4-FFF2-40B4-BE49-F238E27FC236}">
                <a16:creationId xmlns:a16="http://schemas.microsoft.com/office/drawing/2014/main" id="{B67CA87F-7F04-43DD-507C-E10D65F59FB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61677E5-4F8A-5800-D4C1-C60579238988}"/>
              </a:ext>
            </a:extLst>
          </p:cNvPr>
          <p:cNvSpPr>
            <a:spLocks noGrp="1"/>
          </p:cNvSpPr>
          <p:nvPr>
            <p:ph type="sldNum" sz="quarter" idx="12"/>
          </p:nvPr>
        </p:nvSpPr>
        <p:spPr/>
        <p:txBody>
          <a:bodyPr/>
          <a:lstStyle/>
          <a:p>
            <a:fld id="{713C18F1-136E-4718-8F3A-922AE4A59A7D}" type="slidenum">
              <a:rPr lang="pt-BR" smtClean="0"/>
              <a:t>‹nº›</a:t>
            </a:fld>
            <a:endParaRPr lang="pt-BR"/>
          </a:p>
        </p:txBody>
      </p:sp>
    </p:spTree>
    <p:extLst>
      <p:ext uri="{BB962C8B-B14F-4D97-AF65-F5344CB8AC3E}">
        <p14:creationId xmlns:p14="http://schemas.microsoft.com/office/powerpoint/2010/main" val="2164923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F95A7-5D5F-0351-7B0A-C11D925AF8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C165C12-45D1-9C80-F73A-07B951208D36}"/>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DA9C86-62E5-4229-22FA-F7BE086B5F79}"/>
              </a:ext>
            </a:extLst>
          </p:cNvPr>
          <p:cNvSpPr>
            <a:spLocks noGrp="1"/>
          </p:cNvSpPr>
          <p:nvPr>
            <p:ph type="dt" sz="half" idx="10"/>
          </p:nvPr>
        </p:nvSpPr>
        <p:spPr/>
        <p:txBody>
          <a:bodyPr/>
          <a:lstStyle/>
          <a:p>
            <a:fld id="{4163D034-7E15-4B8B-9590-7A86B60FAAB7}" type="datetimeFigureOut">
              <a:rPr lang="pt-BR" smtClean="0"/>
              <a:t>07/12/2023</a:t>
            </a:fld>
            <a:endParaRPr lang="pt-BR"/>
          </a:p>
        </p:txBody>
      </p:sp>
      <p:sp>
        <p:nvSpPr>
          <p:cNvPr id="5" name="Espaço Reservado para Rodapé 4">
            <a:extLst>
              <a:ext uri="{FF2B5EF4-FFF2-40B4-BE49-F238E27FC236}">
                <a16:creationId xmlns:a16="http://schemas.microsoft.com/office/drawing/2014/main" id="{13E6B410-2BF7-4F94-F491-B38C6EF232C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68BF0DE-2B59-28F0-2808-EC35BCF04B0E}"/>
              </a:ext>
            </a:extLst>
          </p:cNvPr>
          <p:cNvSpPr>
            <a:spLocks noGrp="1"/>
          </p:cNvSpPr>
          <p:nvPr>
            <p:ph type="sldNum" sz="quarter" idx="12"/>
          </p:nvPr>
        </p:nvSpPr>
        <p:spPr/>
        <p:txBody>
          <a:bodyPr/>
          <a:lstStyle/>
          <a:p>
            <a:fld id="{713C18F1-136E-4718-8F3A-922AE4A59A7D}" type="slidenum">
              <a:rPr lang="pt-BR" smtClean="0"/>
              <a:t>‹nº›</a:t>
            </a:fld>
            <a:endParaRPr lang="pt-BR"/>
          </a:p>
        </p:txBody>
      </p:sp>
    </p:spTree>
    <p:extLst>
      <p:ext uri="{BB962C8B-B14F-4D97-AF65-F5344CB8AC3E}">
        <p14:creationId xmlns:p14="http://schemas.microsoft.com/office/powerpoint/2010/main" val="1815100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78F77E-B389-D689-772D-035B849AE58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83CF9D25-33E1-7C8F-43B5-9B77386139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A099D383-2021-7459-F306-045C7B393303}"/>
              </a:ext>
            </a:extLst>
          </p:cNvPr>
          <p:cNvSpPr>
            <a:spLocks noGrp="1"/>
          </p:cNvSpPr>
          <p:nvPr>
            <p:ph type="dt" sz="half" idx="10"/>
          </p:nvPr>
        </p:nvSpPr>
        <p:spPr/>
        <p:txBody>
          <a:bodyPr/>
          <a:lstStyle/>
          <a:p>
            <a:fld id="{4163D034-7E15-4B8B-9590-7A86B60FAAB7}" type="datetimeFigureOut">
              <a:rPr lang="pt-BR" smtClean="0"/>
              <a:t>07/12/2023</a:t>
            </a:fld>
            <a:endParaRPr lang="pt-BR"/>
          </a:p>
        </p:txBody>
      </p:sp>
      <p:sp>
        <p:nvSpPr>
          <p:cNvPr id="5" name="Espaço Reservado para Rodapé 4">
            <a:extLst>
              <a:ext uri="{FF2B5EF4-FFF2-40B4-BE49-F238E27FC236}">
                <a16:creationId xmlns:a16="http://schemas.microsoft.com/office/drawing/2014/main" id="{CD4577A9-A4E6-EAF8-94FC-212289F3635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D02A424-55D2-FA93-72AB-DD23D365B8CB}"/>
              </a:ext>
            </a:extLst>
          </p:cNvPr>
          <p:cNvSpPr>
            <a:spLocks noGrp="1"/>
          </p:cNvSpPr>
          <p:nvPr>
            <p:ph type="sldNum" sz="quarter" idx="12"/>
          </p:nvPr>
        </p:nvSpPr>
        <p:spPr/>
        <p:txBody>
          <a:bodyPr/>
          <a:lstStyle/>
          <a:p>
            <a:fld id="{713C18F1-136E-4718-8F3A-922AE4A59A7D}" type="slidenum">
              <a:rPr lang="pt-BR" smtClean="0"/>
              <a:t>‹nº›</a:t>
            </a:fld>
            <a:endParaRPr lang="pt-BR"/>
          </a:p>
        </p:txBody>
      </p:sp>
    </p:spTree>
    <p:extLst>
      <p:ext uri="{BB962C8B-B14F-4D97-AF65-F5344CB8AC3E}">
        <p14:creationId xmlns:p14="http://schemas.microsoft.com/office/powerpoint/2010/main" val="2089603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A0DC0C-B9A9-7CE8-96FC-CEEF6ABE95C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2BE1B0-F057-4B9A-7733-C81C7EAD8F82}"/>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0435690-FA29-6F5B-20AE-BC0A9B6E544E}"/>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8FA3B63-6797-EF7D-D7EC-208DFA24EC19}"/>
              </a:ext>
            </a:extLst>
          </p:cNvPr>
          <p:cNvSpPr>
            <a:spLocks noGrp="1"/>
          </p:cNvSpPr>
          <p:nvPr>
            <p:ph type="dt" sz="half" idx="10"/>
          </p:nvPr>
        </p:nvSpPr>
        <p:spPr/>
        <p:txBody>
          <a:bodyPr/>
          <a:lstStyle/>
          <a:p>
            <a:fld id="{4163D034-7E15-4B8B-9590-7A86B60FAAB7}" type="datetimeFigureOut">
              <a:rPr lang="pt-BR" smtClean="0"/>
              <a:t>07/12/2023</a:t>
            </a:fld>
            <a:endParaRPr lang="pt-BR"/>
          </a:p>
        </p:txBody>
      </p:sp>
      <p:sp>
        <p:nvSpPr>
          <p:cNvPr id="6" name="Espaço Reservado para Rodapé 5">
            <a:extLst>
              <a:ext uri="{FF2B5EF4-FFF2-40B4-BE49-F238E27FC236}">
                <a16:creationId xmlns:a16="http://schemas.microsoft.com/office/drawing/2014/main" id="{18FE7659-8AAB-9691-5991-57AECA91EA0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BEAFB9B-052D-5A9F-2D9B-1A1026EE04EC}"/>
              </a:ext>
            </a:extLst>
          </p:cNvPr>
          <p:cNvSpPr>
            <a:spLocks noGrp="1"/>
          </p:cNvSpPr>
          <p:nvPr>
            <p:ph type="sldNum" sz="quarter" idx="12"/>
          </p:nvPr>
        </p:nvSpPr>
        <p:spPr/>
        <p:txBody>
          <a:bodyPr/>
          <a:lstStyle/>
          <a:p>
            <a:fld id="{713C18F1-136E-4718-8F3A-922AE4A59A7D}" type="slidenum">
              <a:rPr lang="pt-BR" smtClean="0"/>
              <a:t>‹nº›</a:t>
            </a:fld>
            <a:endParaRPr lang="pt-BR"/>
          </a:p>
        </p:txBody>
      </p:sp>
    </p:spTree>
    <p:extLst>
      <p:ext uri="{BB962C8B-B14F-4D97-AF65-F5344CB8AC3E}">
        <p14:creationId xmlns:p14="http://schemas.microsoft.com/office/powerpoint/2010/main" val="301440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7E19CF-6FE9-40CF-2609-84B9987A4358}"/>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7790ACF-0827-AECA-5C91-B2FE3DF5C3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A0E4A1B7-5AE9-5F56-A1A2-98A19D248125}"/>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6C0064A-4D85-6BA1-98C4-1AF6B85A25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F7C5097C-1553-C849-8647-DDCF01E03E76}"/>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D6588AD-EA06-849E-B946-937E41C005BF}"/>
              </a:ext>
            </a:extLst>
          </p:cNvPr>
          <p:cNvSpPr>
            <a:spLocks noGrp="1"/>
          </p:cNvSpPr>
          <p:nvPr>
            <p:ph type="dt" sz="half" idx="10"/>
          </p:nvPr>
        </p:nvSpPr>
        <p:spPr/>
        <p:txBody>
          <a:bodyPr/>
          <a:lstStyle/>
          <a:p>
            <a:fld id="{4163D034-7E15-4B8B-9590-7A86B60FAAB7}" type="datetimeFigureOut">
              <a:rPr lang="pt-BR" smtClean="0"/>
              <a:t>07/12/2023</a:t>
            </a:fld>
            <a:endParaRPr lang="pt-BR"/>
          </a:p>
        </p:txBody>
      </p:sp>
      <p:sp>
        <p:nvSpPr>
          <p:cNvPr id="8" name="Espaço Reservado para Rodapé 7">
            <a:extLst>
              <a:ext uri="{FF2B5EF4-FFF2-40B4-BE49-F238E27FC236}">
                <a16:creationId xmlns:a16="http://schemas.microsoft.com/office/drawing/2014/main" id="{9579B24B-E96F-AE3B-6DFF-DCA0124461D8}"/>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4601D4B5-75DF-B36A-5F3D-EA906CC315D0}"/>
              </a:ext>
            </a:extLst>
          </p:cNvPr>
          <p:cNvSpPr>
            <a:spLocks noGrp="1"/>
          </p:cNvSpPr>
          <p:nvPr>
            <p:ph type="sldNum" sz="quarter" idx="12"/>
          </p:nvPr>
        </p:nvSpPr>
        <p:spPr/>
        <p:txBody>
          <a:bodyPr/>
          <a:lstStyle/>
          <a:p>
            <a:fld id="{713C18F1-136E-4718-8F3A-922AE4A59A7D}" type="slidenum">
              <a:rPr lang="pt-BR" smtClean="0"/>
              <a:t>‹nº›</a:t>
            </a:fld>
            <a:endParaRPr lang="pt-BR"/>
          </a:p>
        </p:txBody>
      </p:sp>
    </p:spTree>
    <p:extLst>
      <p:ext uri="{BB962C8B-B14F-4D97-AF65-F5344CB8AC3E}">
        <p14:creationId xmlns:p14="http://schemas.microsoft.com/office/powerpoint/2010/main" val="1537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0FD353-F29E-E4AD-6CF0-A2F7F9686D5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7E93F1F-8BB5-A3B3-ED5E-269C2E627278}"/>
              </a:ext>
            </a:extLst>
          </p:cNvPr>
          <p:cNvSpPr>
            <a:spLocks noGrp="1"/>
          </p:cNvSpPr>
          <p:nvPr>
            <p:ph type="dt" sz="half" idx="10"/>
          </p:nvPr>
        </p:nvSpPr>
        <p:spPr/>
        <p:txBody>
          <a:bodyPr/>
          <a:lstStyle/>
          <a:p>
            <a:fld id="{4163D034-7E15-4B8B-9590-7A86B60FAAB7}" type="datetimeFigureOut">
              <a:rPr lang="pt-BR" smtClean="0"/>
              <a:t>07/12/2023</a:t>
            </a:fld>
            <a:endParaRPr lang="pt-BR"/>
          </a:p>
        </p:txBody>
      </p:sp>
      <p:sp>
        <p:nvSpPr>
          <p:cNvPr id="4" name="Espaço Reservado para Rodapé 3">
            <a:extLst>
              <a:ext uri="{FF2B5EF4-FFF2-40B4-BE49-F238E27FC236}">
                <a16:creationId xmlns:a16="http://schemas.microsoft.com/office/drawing/2014/main" id="{CA05FE1C-61D0-25CD-DC5F-F5FD5999E44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3895301C-98E7-EBC8-EF90-555346FA25C5}"/>
              </a:ext>
            </a:extLst>
          </p:cNvPr>
          <p:cNvSpPr>
            <a:spLocks noGrp="1"/>
          </p:cNvSpPr>
          <p:nvPr>
            <p:ph type="sldNum" sz="quarter" idx="12"/>
          </p:nvPr>
        </p:nvSpPr>
        <p:spPr/>
        <p:txBody>
          <a:bodyPr/>
          <a:lstStyle/>
          <a:p>
            <a:fld id="{713C18F1-136E-4718-8F3A-922AE4A59A7D}" type="slidenum">
              <a:rPr lang="pt-BR" smtClean="0"/>
              <a:t>‹nº›</a:t>
            </a:fld>
            <a:endParaRPr lang="pt-BR"/>
          </a:p>
        </p:txBody>
      </p:sp>
    </p:spTree>
    <p:extLst>
      <p:ext uri="{BB962C8B-B14F-4D97-AF65-F5344CB8AC3E}">
        <p14:creationId xmlns:p14="http://schemas.microsoft.com/office/powerpoint/2010/main" val="4084431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0757C6E-4DC7-F800-9B84-1BFDBCDABE21}"/>
              </a:ext>
            </a:extLst>
          </p:cNvPr>
          <p:cNvSpPr>
            <a:spLocks noGrp="1"/>
          </p:cNvSpPr>
          <p:nvPr>
            <p:ph type="dt" sz="half" idx="10"/>
          </p:nvPr>
        </p:nvSpPr>
        <p:spPr/>
        <p:txBody>
          <a:bodyPr/>
          <a:lstStyle/>
          <a:p>
            <a:fld id="{4163D034-7E15-4B8B-9590-7A86B60FAAB7}" type="datetimeFigureOut">
              <a:rPr lang="pt-BR" smtClean="0"/>
              <a:t>07/12/2023</a:t>
            </a:fld>
            <a:endParaRPr lang="pt-BR"/>
          </a:p>
        </p:txBody>
      </p:sp>
      <p:sp>
        <p:nvSpPr>
          <p:cNvPr id="3" name="Espaço Reservado para Rodapé 2">
            <a:extLst>
              <a:ext uri="{FF2B5EF4-FFF2-40B4-BE49-F238E27FC236}">
                <a16:creationId xmlns:a16="http://schemas.microsoft.com/office/drawing/2014/main" id="{E04BDDE2-8312-9275-5072-7A21EE768765}"/>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C50645D-DABB-A15C-FEE6-8378B9F555F8}"/>
              </a:ext>
            </a:extLst>
          </p:cNvPr>
          <p:cNvSpPr>
            <a:spLocks noGrp="1"/>
          </p:cNvSpPr>
          <p:nvPr>
            <p:ph type="sldNum" sz="quarter" idx="12"/>
          </p:nvPr>
        </p:nvSpPr>
        <p:spPr/>
        <p:txBody>
          <a:bodyPr/>
          <a:lstStyle/>
          <a:p>
            <a:fld id="{713C18F1-136E-4718-8F3A-922AE4A59A7D}" type="slidenum">
              <a:rPr lang="pt-BR" smtClean="0"/>
              <a:t>‹nº›</a:t>
            </a:fld>
            <a:endParaRPr lang="pt-BR"/>
          </a:p>
        </p:txBody>
      </p:sp>
    </p:spTree>
    <p:extLst>
      <p:ext uri="{BB962C8B-B14F-4D97-AF65-F5344CB8AC3E}">
        <p14:creationId xmlns:p14="http://schemas.microsoft.com/office/powerpoint/2010/main" val="117471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F448A7-9CD8-C6BB-4946-FE9B84A108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A91AD3A-BA3D-ECAE-26AB-CEDD0CCFA8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136EC47-6B23-F434-15CB-3887E3663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BF90808-BC40-9F0B-89CD-A9F0818517AA}"/>
              </a:ext>
            </a:extLst>
          </p:cNvPr>
          <p:cNvSpPr>
            <a:spLocks noGrp="1"/>
          </p:cNvSpPr>
          <p:nvPr>
            <p:ph type="dt" sz="half" idx="10"/>
          </p:nvPr>
        </p:nvSpPr>
        <p:spPr/>
        <p:txBody>
          <a:bodyPr/>
          <a:lstStyle/>
          <a:p>
            <a:fld id="{4163D034-7E15-4B8B-9590-7A86B60FAAB7}" type="datetimeFigureOut">
              <a:rPr lang="pt-BR" smtClean="0"/>
              <a:t>07/12/2023</a:t>
            </a:fld>
            <a:endParaRPr lang="pt-BR"/>
          </a:p>
        </p:txBody>
      </p:sp>
      <p:sp>
        <p:nvSpPr>
          <p:cNvPr id="6" name="Espaço Reservado para Rodapé 5">
            <a:extLst>
              <a:ext uri="{FF2B5EF4-FFF2-40B4-BE49-F238E27FC236}">
                <a16:creationId xmlns:a16="http://schemas.microsoft.com/office/drawing/2014/main" id="{E331F179-EE24-FD75-A3F7-9E93CFAA584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AAF1378-6A9D-75C5-A2F5-0A2F378A6D8E}"/>
              </a:ext>
            </a:extLst>
          </p:cNvPr>
          <p:cNvSpPr>
            <a:spLocks noGrp="1"/>
          </p:cNvSpPr>
          <p:nvPr>
            <p:ph type="sldNum" sz="quarter" idx="12"/>
          </p:nvPr>
        </p:nvSpPr>
        <p:spPr/>
        <p:txBody>
          <a:bodyPr/>
          <a:lstStyle/>
          <a:p>
            <a:fld id="{713C18F1-136E-4718-8F3A-922AE4A59A7D}" type="slidenum">
              <a:rPr lang="pt-BR" smtClean="0"/>
              <a:t>‹nº›</a:t>
            </a:fld>
            <a:endParaRPr lang="pt-BR"/>
          </a:p>
        </p:txBody>
      </p:sp>
    </p:spTree>
    <p:extLst>
      <p:ext uri="{BB962C8B-B14F-4D97-AF65-F5344CB8AC3E}">
        <p14:creationId xmlns:p14="http://schemas.microsoft.com/office/powerpoint/2010/main" val="2334482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C6D22-4914-126F-A503-3D88F143C3B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C2211DC-4DF9-989D-34C1-C43BDCD44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54F25FD-B281-7716-FFB5-55195FAC8C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9EC2A2F-4F3F-4C50-8EC9-56DAB2A543E3}"/>
              </a:ext>
            </a:extLst>
          </p:cNvPr>
          <p:cNvSpPr>
            <a:spLocks noGrp="1"/>
          </p:cNvSpPr>
          <p:nvPr>
            <p:ph type="dt" sz="half" idx="10"/>
          </p:nvPr>
        </p:nvSpPr>
        <p:spPr/>
        <p:txBody>
          <a:bodyPr/>
          <a:lstStyle/>
          <a:p>
            <a:fld id="{4163D034-7E15-4B8B-9590-7A86B60FAAB7}" type="datetimeFigureOut">
              <a:rPr lang="pt-BR" smtClean="0"/>
              <a:t>07/12/2023</a:t>
            </a:fld>
            <a:endParaRPr lang="pt-BR"/>
          </a:p>
        </p:txBody>
      </p:sp>
      <p:sp>
        <p:nvSpPr>
          <p:cNvPr id="6" name="Espaço Reservado para Rodapé 5">
            <a:extLst>
              <a:ext uri="{FF2B5EF4-FFF2-40B4-BE49-F238E27FC236}">
                <a16:creationId xmlns:a16="http://schemas.microsoft.com/office/drawing/2014/main" id="{101FC8D5-4B70-EB85-3ACA-27ECC038303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A13B8BA-640E-5862-422A-5C48731F3E0A}"/>
              </a:ext>
            </a:extLst>
          </p:cNvPr>
          <p:cNvSpPr>
            <a:spLocks noGrp="1"/>
          </p:cNvSpPr>
          <p:nvPr>
            <p:ph type="sldNum" sz="quarter" idx="12"/>
          </p:nvPr>
        </p:nvSpPr>
        <p:spPr/>
        <p:txBody>
          <a:bodyPr/>
          <a:lstStyle/>
          <a:p>
            <a:fld id="{713C18F1-136E-4718-8F3A-922AE4A59A7D}" type="slidenum">
              <a:rPr lang="pt-BR" smtClean="0"/>
              <a:t>‹nº›</a:t>
            </a:fld>
            <a:endParaRPr lang="pt-BR"/>
          </a:p>
        </p:txBody>
      </p:sp>
    </p:spTree>
    <p:extLst>
      <p:ext uri="{BB962C8B-B14F-4D97-AF65-F5344CB8AC3E}">
        <p14:creationId xmlns:p14="http://schemas.microsoft.com/office/powerpoint/2010/main" val="1095013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894AD90-DF37-B8C4-E863-18978AC501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8031FA9-B691-7DFA-9477-CFD709D36C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25432B-2803-7A00-2793-001E179136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63D034-7E15-4B8B-9590-7A86B60FAAB7}" type="datetimeFigureOut">
              <a:rPr lang="pt-BR" smtClean="0"/>
              <a:t>07/12/2023</a:t>
            </a:fld>
            <a:endParaRPr lang="pt-BR"/>
          </a:p>
        </p:txBody>
      </p:sp>
      <p:sp>
        <p:nvSpPr>
          <p:cNvPr id="5" name="Espaço Reservado para Rodapé 4">
            <a:extLst>
              <a:ext uri="{FF2B5EF4-FFF2-40B4-BE49-F238E27FC236}">
                <a16:creationId xmlns:a16="http://schemas.microsoft.com/office/drawing/2014/main" id="{F718F45C-0CC7-6BBC-232C-7DDB6E4538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03B28EBA-58B7-56B0-3D73-1F55B42FC6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C18F1-136E-4718-8F3A-922AE4A59A7D}" type="slidenum">
              <a:rPr lang="pt-BR" smtClean="0"/>
              <a:t>‹nº›</a:t>
            </a:fld>
            <a:endParaRPr lang="pt-BR"/>
          </a:p>
        </p:txBody>
      </p:sp>
    </p:spTree>
    <p:extLst>
      <p:ext uri="{BB962C8B-B14F-4D97-AF65-F5344CB8AC3E}">
        <p14:creationId xmlns:p14="http://schemas.microsoft.com/office/powerpoint/2010/main" val="2616650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2D003-3DEC-A5EB-A022-608844EBD043}"/>
              </a:ext>
            </a:extLst>
          </p:cNvPr>
          <p:cNvSpPr>
            <a:spLocks noGrp="1"/>
          </p:cNvSpPr>
          <p:nvPr>
            <p:ph type="ctrTitle"/>
          </p:nvPr>
        </p:nvSpPr>
        <p:spPr/>
        <p:txBody>
          <a:bodyPr>
            <a:normAutofit fontScale="90000"/>
          </a:bodyPr>
          <a:lstStyle/>
          <a:p>
            <a:r>
              <a:rPr lang="pt-BR" b="1" i="0" dirty="0">
                <a:solidFill>
                  <a:schemeClr val="accent1">
                    <a:lumMod val="75000"/>
                  </a:schemeClr>
                </a:solidFill>
                <a:effectLst/>
                <a:latin typeface="zeitung"/>
              </a:rPr>
              <a:t>Saúde Mental na Indústria de Tecnologia</a:t>
            </a:r>
            <a:br>
              <a:rPr lang="pt-BR" b="1" i="0" dirty="0">
                <a:solidFill>
                  <a:srgbClr val="202124"/>
                </a:solidFill>
                <a:effectLst/>
                <a:latin typeface="zeitung"/>
              </a:rPr>
            </a:br>
            <a:endParaRPr lang="pt-BR" dirty="0"/>
          </a:p>
        </p:txBody>
      </p:sp>
      <p:sp>
        <p:nvSpPr>
          <p:cNvPr id="3" name="Subtítulo 2">
            <a:extLst>
              <a:ext uri="{FF2B5EF4-FFF2-40B4-BE49-F238E27FC236}">
                <a16:creationId xmlns:a16="http://schemas.microsoft.com/office/drawing/2014/main" id="{C81C06CE-ADD3-DEDB-9C37-A4F4272C2A3F}"/>
              </a:ext>
            </a:extLst>
          </p:cNvPr>
          <p:cNvSpPr>
            <a:spLocks noGrp="1"/>
          </p:cNvSpPr>
          <p:nvPr>
            <p:ph type="subTitle" idx="1"/>
          </p:nvPr>
        </p:nvSpPr>
        <p:spPr>
          <a:xfrm>
            <a:off x="1524000" y="2798474"/>
            <a:ext cx="9144000" cy="1655762"/>
          </a:xfrm>
        </p:spPr>
        <p:txBody>
          <a:bodyPr/>
          <a:lstStyle/>
          <a:p>
            <a:r>
              <a:rPr lang="pt-BR" b="0" i="0" dirty="0">
                <a:solidFill>
                  <a:srgbClr val="5F6368"/>
                </a:solidFill>
                <a:effectLst/>
                <a:latin typeface="Inter"/>
              </a:rPr>
              <a:t>Trabalho da disciplina Ferramentas Computacionais de Modelagem II</a:t>
            </a:r>
            <a:endParaRPr lang="pt-BR" dirty="0">
              <a:latin typeface="zeitung"/>
            </a:endParaRPr>
          </a:p>
        </p:txBody>
      </p:sp>
      <p:sp>
        <p:nvSpPr>
          <p:cNvPr id="4" name="Subtítulo 2">
            <a:extLst>
              <a:ext uri="{FF2B5EF4-FFF2-40B4-BE49-F238E27FC236}">
                <a16:creationId xmlns:a16="http://schemas.microsoft.com/office/drawing/2014/main" id="{890B94C6-518F-6E5F-187A-7A68B93A11C8}"/>
              </a:ext>
            </a:extLst>
          </p:cNvPr>
          <p:cNvSpPr txBox="1">
            <a:spLocks/>
          </p:cNvSpPr>
          <p:nvPr/>
        </p:nvSpPr>
        <p:spPr>
          <a:xfrm>
            <a:off x="1524000" y="407987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3200" dirty="0">
                <a:latin typeface="Inter"/>
              </a:rPr>
              <a:t>Thiago Moraes Rizzieri</a:t>
            </a:r>
          </a:p>
        </p:txBody>
      </p:sp>
      <p:pic>
        <p:nvPicPr>
          <p:cNvPr id="14" name="Imagem 13">
            <a:extLst>
              <a:ext uri="{FF2B5EF4-FFF2-40B4-BE49-F238E27FC236}">
                <a16:creationId xmlns:a16="http://schemas.microsoft.com/office/drawing/2014/main" id="{6928F4E6-74C8-30E0-8A10-D8D48B1BECEE}"/>
              </a:ext>
            </a:extLst>
          </p:cNvPr>
          <p:cNvPicPr>
            <a:picLocks noChangeAspect="1"/>
          </p:cNvPicPr>
          <p:nvPr/>
        </p:nvPicPr>
        <p:blipFill>
          <a:blip r:embed="rId2"/>
          <a:stretch>
            <a:fillRect/>
          </a:stretch>
        </p:blipFill>
        <p:spPr>
          <a:xfrm>
            <a:off x="8744262" y="4420978"/>
            <a:ext cx="3187910" cy="2246172"/>
          </a:xfrm>
          <a:prstGeom prst="rect">
            <a:avLst/>
          </a:prstGeom>
        </p:spPr>
      </p:pic>
      <p:pic>
        <p:nvPicPr>
          <p:cNvPr id="16" name="Imagem 15">
            <a:extLst>
              <a:ext uri="{FF2B5EF4-FFF2-40B4-BE49-F238E27FC236}">
                <a16:creationId xmlns:a16="http://schemas.microsoft.com/office/drawing/2014/main" id="{4DE3DD3C-C4D0-8370-0EE1-C464238FE420}"/>
              </a:ext>
            </a:extLst>
          </p:cNvPr>
          <p:cNvPicPr>
            <a:picLocks noChangeAspect="1"/>
          </p:cNvPicPr>
          <p:nvPr/>
        </p:nvPicPr>
        <p:blipFill>
          <a:blip r:embed="rId3"/>
          <a:stretch>
            <a:fillRect/>
          </a:stretch>
        </p:blipFill>
        <p:spPr>
          <a:xfrm>
            <a:off x="259828" y="4420978"/>
            <a:ext cx="3187910" cy="2246172"/>
          </a:xfrm>
          <a:prstGeom prst="rect">
            <a:avLst/>
          </a:prstGeom>
        </p:spPr>
      </p:pic>
    </p:spTree>
    <p:extLst>
      <p:ext uri="{BB962C8B-B14F-4D97-AF65-F5344CB8AC3E}">
        <p14:creationId xmlns:p14="http://schemas.microsoft.com/office/powerpoint/2010/main" val="21983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7ED6F86-892B-DB4C-A63C-57EE2F539CC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1">
                    <a:lumMod val="75000"/>
                  </a:schemeClr>
                </a:solidFill>
                <a:latin typeface="zeitung"/>
              </a:rPr>
              <a:t>Obrigado pela atenção!</a:t>
            </a:r>
            <a:endParaRPr lang="pt-BR" dirty="0"/>
          </a:p>
        </p:txBody>
      </p:sp>
      <p:pic>
        <p:nvPicPr>
          <p:cNvPr id="8" name="Imagem 7" descr="Imagem digital fictícia de personagem de desenho animado&#10;&#10;Descrição gerada automaticamente com confiança baixa">
            <a:extLst>
              <a:ext uri="{FF2B5EF4-FFF2-40B4-BE49-F238E27FC236}">
                <a16:creationId xmlns:a16="http://schemas.microsoft.com/office/drawing/2014/main" id="{935B1453-841A-7F96-14E4-A87BEFB8B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248" y="1843088"/>
            <a:ext cx="6281503" cy="469856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2940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0D147-BDB4-FECB-DD3F-81F001240513}"/>
              </a:ext>
            </a:extLst>
          </p:cNvPr>
          <p:cNvSpPr>
            <a:spLocks noGrp="1"/>
          </p:cNvSpPr>
          <p:nvPr>
            <p:ph type="title"/>
          </p:nvPr>
        </p:nvSpPr>
        <p:spPr/>
        <p:txBody>
          <a:bodyPr/>
          <a:lstStyle/>
          <a:p>
            <a:r>
              <a:rPr lang="pt-BR" b="1" dirty="0">
                <a:solidFill>
                  <a:schemeClr val="accent1">
                    <a:lumMod val="75000"/>
                  </a:schemeClr>
                </a:solidFill>
                <a:latin typeface="zeitung"/>
              </a:rPr>
              <a:t>Introdução</a:t>
            </a:r>
            <a:endParaRPr lang="pt-BR" dirty="0"/>
          </a:p>
        </p:txBody>
      </p:sp>
      <p:sp>
        <p:nvSpPr>
          <p:cNvPr id="3" name="Espaço Reservado para Conteúdo 2">
            <a:extLst>
              <a:ext uri="{FF2B5EF4-FFF2-40B4-BE49-F238E27FC236}">
                <a16:creationId xmlns:a16="http://schemas.microsoft.com/office/drawing/2014/main" id="{8DD8A826-1B85-5F52-75E7-31E1C1A50722}"/>
              </a:ext>
            </a:extLst>
          </p:cNvPr>
          <p:cNvSpPr>
            <a:spLocks noGrp="1"/>
          </p:cNvSpPr>
          <p:nvPr>
            <p:ph idx="1"/>
          </p:nvPr>
        </p:nvSpPr>
        <p:spPr/>
        <p:txBody>
          <a:bodyPr/>
          <a:lstStyle/>
          <a:p>
            <a:r>
              <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Análise exploratória sobre saúde mental no ramo corporativo da tecnologia;</a:t>
            </a:r>
          </a:p>
          <a:p>
            <a:r>
              <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Dados obtidos no </a:t>
            </a:r>
            <a:r>
              <a:rPr lang="pt-BR"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Kaggle</a:t>
            </a:r>
            <a:r>
              <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extraídos do site </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OSMI (Open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Sourcing</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Mental Health</a:t>
            </a:r>
            <a:r>
              <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nos anos 2014, 2016, 2017, 2018 e 2019, por Anthony </a:t>
            </a:r>
            <a:r>
              <a:rPr lang="pt-BR"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Inthavong</a:t>
            </a:r>
            <a:r>
              <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a:t>
            </a:r>
          </a:p>
          <a:p>
            <a:r>
              <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Objetivo:  extrair melhores observações e resultados dos dados sem exigir que o leitor tenha que recorrer ao uso dos dados brutos;</a:t>
            </a:r>
          </a:p>
        </p:txBody>
      </p:sp>
      <p:pic>
        <p:nvPicPr>
          <p:cNvPr id="4" name="Imagem 3" descr="Imagem digital fictícia de personagem de desenho animado&#10;&#10;Descrição gerada automaticamente com confiança média">
            <a:extLst>
              <a:ext uri="{FF2B5EF4-FFF2-40B4-BE49-F238E27FC236}">
                <a16:creationId xmlns:a16="http://schemas.microsoft.com/office/drawing/2014/main" id="{954EAC6A-B9F9-0C53-5003-453654A33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379" y="4816273"/>
            <a:ext cx="2684880" cy="2110308"/>
          </a:xfrm>
          <a:prstGeom prst="rect">
            <a:avLst/>
          </a:prstGeom>
        </p:spPr>
      </p:pic>
    </p:spTree>
    <p:extLst>
      <p:ext uri="{BB962C8B-B14F-4D97-AF65-F5344CB8AC3E}">
        <p14:creationId xmlns:p14="http://schemas.microsoft.com/office/powerpoint/2010/main" val="227856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Desenho de um urso de pelúcia&#10;&#10;Descrição gerada automaticamente">
            <a:extLst>
              <a:ext uri="{FF2B5EF4-FFF2-40B4-BE49-F238E27FC236}">
                <a16:creationId xmlns:a16="http://schemas.microsoft.com/office/drawing/2014/main" id="{5C9C15EA-EFA2-880B-4BFF-4CE8B15B8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8539" y="4691921"/>
            <a:ext cx="1678450" cy="2300990"/>
          </a:xfrm>
          <a:prstGeom prst="rect">
            <a:avLst/>
          </a:prstGeom>
        </p:spPr>
      </p:pic>
      <p:sp>
        <p:nvSpPr>
          <p:cNvPr id="10" name="Título 1">
            <a:extLst>
              <a:ext uri="{FF2B5EF4-FFF2-40B4-BE49-F238E27FC236}">
                <a16:creationId xmlns:a16="http://schemas.microsoft.com/office/drawing/2014/main" id="{1E0AB845-C11E-7BDE-6254-AC9AC1DEE25A}"/>
              </a:ext>
            </a:extLst>
          </p:cNvPr>
          <p:cNvSpPr>
            <a:spLocks noGrp="1"/>
          </p:cNvSpPr>
          <p:nvPr>
            <p:ph type="title"/>
          </p:nvPr>
        </p:nvSpPr>
        <p:spPr>
          <a:xfrm>
            <a:off x="838200" y="365125"/>
            <a:ext cx="10515600" cy="1325563"/>
          </a:xfrm>
        </p:spPr>
        <p:txBody>
          <a:bodyPr/>
          <a:lstStyle/>
          <a:p>
            <a:r>
              <a:rPr lang="pt-BR" b="1" dirty="0">
                <a:solidFill>
                  <a:schemeClr val="accent1">
                    <a:lumMod val="75000"/>
                  </a:schemeClr>
                </a:solidFill>
                <a:latin typeface="zeitung"/>
              </a:rPr>
              <a:t>Sobre o OSMI</a:t>
            </a:r>
            <a:endParaRPr lang="pt-BR" dirty="0"/>
          </a:p>
        </p:txBody>
      </p:sp>
      <p:pic>
        <p:nvPicPr>
          <p:cNvPr id="12" name="Imagem 11">
            <a:extLst>
              <a:ext uri="{FF2B5EF4-FFF2-40B4-BE49-F238E27FC236}">
                <a16:creationId xmlns:a16="http://schemas.microsoft.com/office/drawing/2014/main" id="{BAAD640E-EF01-038C-95A4-3F3ED50639E3}"/>
              </a:ext>
            </a:extLst>
          </p:cNvPr>
          <p:cNvPicPr>
            <a:picLocks noChangeAspect="1"/>
          </p:cNvPicPr>
          <p:nvPr/>
        </p:nvPicPr>
        <p:blipFill>
          <a:blip r:embed="rId3"/>
          <a:stretch>
            <a:fillRect/>
          </a:stretch>
        </p:blipFill>
        <p:spPr>
          <a:xfrm>
            <a:off x="2877240" y="1430670"/>
            <a:ext cx="6437519" cy="326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Espaço Reservado para Conteúdo 2">
            <a:extLst>
              <a:ext uri="{FF2B5EF4-FFF2-40B4-BE49-F238E27FC236}">
                <a16:creationId xmlns:a16="http://schemas.microsoft.com/office/drawing/2014/main" id="{411FE386-5C55-13E3-35FC-C19B47585ABB}"/>
              </a:ext>
            </a:extLst>
          </p:cNvPr>
          <p:cNvSpPr>
            <a:spLocks noGrp="1"/>
          </p:cNvSpPr>
          <p:nvPr>
            <p:ph idx="1"/>
          </p:nvPr>
        </p:nvSpPr>
        <p:spPr>
          <a:xfrm>
            <a:off x="172164" y="4926428"/>
            <a:ext cx="9571443" cy="1831975"/>
          </a:xfrm>
        </p:spPr>
        <p:txBody>
          <a:bodyPr>
            <a:normAutofit/>
          </a:bodyPr>
          <a:lstStyle/>
          <a:p>
            <a:r>
              <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Open </a:t>
            </a:r>
            <a:r>
              <a:rPr lang="pt-BR"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Sourcing</a:t>
            </a:r>
            <a:r>
              <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Mental Health é uma corporação sem fins lucrativos dedicada a aumentar a conscientização, educar e fornecer recursos para apoiar o bem-estar mental nas comunidades de tecnologia e código aberto. </a:t>
            </a:r>
          </a:p>
        </p:txBody>
      </p:sp>
    </p:spTree>
    <p:extLst>
      <p:ext uri="{BB962C8B-B14F-4D97-AF65-F5344CB8AC3E}">
        <p14:creationId xmlns:p14="http://schemas.microsoft.com/office/powerpoint/2010/main" val="344047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Desenho de rosto de pessoa visto de perto&#10;&#10;Descrição gerada automaticamente">
            <a:extLst>
              <a:ext uri="{FF2B5EF4-FFF2-40B4-BE49-F238E27FC236}">
                <a16:creationId xmlns:a16="http://schemas.microsoft.com/office/drawing/2014/main" id="{2340FCC0-BEEC-191B-FD9C-C6580F167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651712" y="4724392"/>
            <a:ext cx="1540288" cy="2162565"/>
          </a:xfrm>
          <a:prstGeom prst="rect">
            <a:avLst/>
          </a:prstGeom>
        </p:spPr>
      </p:pic>
      <p:sp>
        <p:nvSpPr>
          <p:cNvPr id="4" name="Espaço Reservado para Conteúdo 2">
            <a:extLst>
              <a:ext uri="{FF2B5EF4-FFF2-40B4-BE49-F238E27FC236}">
                <a16:creationId xmlns:a16="http://schemas.microsoft.com/office/drawing/2014/main" id="{CB67A3BF-8358-D8DE-79B1-F1BA8887012B}"/>
              </a:ext>
            </a:extLst>
          </p:cNvPr>
          <p:cNvSpPr>
            <a:spLocks noGrp="1"/>
          </p:cNvSpPr>
          <p:nvPr>
            <p:ph idx="1"/>
          </p:nvPr>
        </p:nvSpPr>
        <p:spPr>
          <a:xfrm>
            <a:off x="838200" y="1883425"/>
            <a:ext cx="9571443" cy="4457414"/>
          </a:xfrm>
        </p:spPr>
        <p:txBody>
          <a:bodyPr>
            <a:normAutofit lnSpcReduction="10000"/>
          </a:bodyPr>
          <a:lstStyle/>
          <a:p>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História: </a:t>
            </a:r>
            <a:r>
              <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OSMI começou em 2013, com Ed </a:t>
            </a:r>
            <a:r>
              <a:rPr lang="pt-BR"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Finkler</a:t>
            </a:r>
            <a:r>
              <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falando em conferências de tecnologia sobre suas experiências pessoais como desenvolvedor web e defensor do código aberto com um transtorno de saúde mental. A resposta foi esmagadora e assim nasceu a OSMI. </a:t>
            </a:r>
          </a:p>
          <a:p>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O que fazem: </a:t>
            </a:r>
            <a:r>
              <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organizam esforços para mudar as experiências das pessoas com distúrbios de saúde mental no local de trabalho tecnológico. Isto inclui falar em conferências e empresas , realizar pesquisas e criar documentação para ajudar as empresas a criar ambientes de apoio para as pessoas afetadas por transtornos de saúde mental.</a:t>
            </a:r>
          </a:p>
        </p:txBody>
      </p:sp>
      <p:sp>
        <p:nvSpPr>
          <p:cNvPr id="5" name="Título 1">
            <a:extLst>
              <a:ext uri="{FF2B5EF4-FFF2-40B4-BE49-F238E27FC236}">
                <a16:creationId xmlns:a16="http://schemas.microsoft.com/office/drawing/2014/main" id="{EBEC8921-CBDA-0C18-5AB7-A4A650C14D18}"/>
              </a:ext>
            </a:extLst>
          </p:cNvPr>
          <p:cNvSpPr>
            <a:spLocks noGrp="1"/>
          </p:cNvSpPr>
          <p:nvPr>
            <p:ph type="title"/>
          </p:nvPr>
        </p:nvSpPr>
        <p:spPr>
          <a:xfrm>
            <a:off x="838200" y="365125"/>
            <a:ext cx="10515600" cy="1325563"/>
          </a:xfrm>
        </p:spPr>
        <p:txBody>
          <a:bodyPr/>
          <a:lstStyle/>
          <a:p>
            <a:r>
              <a:rPr lang="pt-BR" b="1" dirty="0">
                <a:solidFill>
                  <a:schemeClr val="accent1">
                    <a:lumMod val="75000"/>
                  </a:schemeClr>
                </a:solidFill>
                <a:latin typeface="zeitung"/>
              </a:rPr>
              <a:t>Sobre o OSMI</a:t>
            </a:r>
            <a:endParaRPr lang="pt-BR" dirty="0"/>
          </a:p>
        </p:txBody>
      </p:sp>
    </p:spTree>
    <p:extLst>
      <p:ext uri="{BB962C8B-B14F-4D97-AF65-F5344CB8AC3E}">
        <p14:creationId xmlns:p14="http://schemas.microsoft.com/office/powerpoint/2010/main" val="628501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CB67A3BF-8358-D8DE-79B1-F1BA8887012B}"/>
              </a:ext>
            </a:extLst>
          </p:cNvPr>
          <p:cNvSpPr>
            <a:spLocks noGrp="1"/>
          </p:cNvSpPr>
          <p:nvPr>
            <p:ph idx="1"/>
          </p:nvPr>
        </p:nvSpPr>
        <p:spPr>
          <a:xfrm>
            <a:off x="838200" y="1883425"/>
            <a:ext cx="9571443" cy="4457414"/>
          </a:xfrm>
        </p:spPr>
        <p:txBody>
          <a:bodyPr>
            <a:normAutofit/>
          </a:bodyPr>
          <a:lstStyle/>
          <a:p>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Cada pesquisa mede a frequência de transtornos de saúde mental no local de trabalho tecnológico. O banco de dados contém três tabelas distintas: </a:t>
            </a:r>
          </a:p>
          <a:p>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Survey</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(PRIMARY KEY INT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SurveyID</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TEXT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Description</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a:t>
            </a:r>
          </a:p>
          <a:p>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Question</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(PRIMARY KEY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QuestionID</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TEXT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QuestionText</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a:t>
            </a:r>
          </a:p>
          <a:p>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Answer</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(PRIMARY/FOREIGN KEY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SurveyID</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PRIMARY KEY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UserID</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PRIMARY/FOREIGN KEY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QuestionID</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TEXT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AnswerText</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a:t>
            </a:r>
            <a:endPar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endParaRPr>
          </a:p>
        </p:txBody>
      </p:sp>
      <p:sp>
        <p:nvSpPr>
          <p:cNvPr id="5" name="Título 1">
            <a:extLst>
              <a:ext uri="{FF2B5EF4-FFF2-40B4-BE49-F238E27FC236}">
                <a16:creationId xmlns:a16="http://schemas.microsoft.com/office/drawing/2014/main" id="{EBEC8921-CBDA-0C18-5AB7-A4A650C14D18}"/>
              </a:ext>
            </a:extLst>
          </p:cNvPr>
          <p:cNvSpPr>
            <a:spLocks noGrp="1"/>
          </p:cNvSpPr>
          <p:nvPr>
            <p:ph type="title"/>
          </p:nvPr>
        </p:nvSpPr>
        <p:spPr>
          <a:xfrm>
            <a:off x="838200" y="365125"/>
            <a:ext cx="10515600" cy="1325563"/>
          </a:xfrm>
        </p:spPr>
        <p:txBody>
          <a:bodyPr/>
          <a:lstStyle/>
          <a:p>
            <a:r>
              <a:rPr lang="pt-BR" b="1" dirty="0">
                <a:solidFill>
                  <a:schemeClr val="accent1">
                    <a:lumMod val="75000"/>
                  </a:schemeClr>
                </a:solidFill>
                <a:latin typeface="zeitung"/>
              </a:rPr>
              <a:t>Dados da pesquisa</a:t>
            </a:r>
            <a:endParaRPr lang="pt-BR" dirty="0"/>
          </a:p>
        </p:txBody>
      </p:sp>
      <p:pic>
        <p:nvPicPr>
          <p:cNvPr id="2" name="Imagem 1" descr="Imagem digital fictícia de personagem de desenho animado&#10;&#10;Descrição gerada automaticamente com confiança média">
            <a:extLst>
              <a:ext uri="{FF2B5EF4-FFF2-40B4-BE49-F238E27FC236}">
                <a16:creationId xmlns:a16="http://schemas.microsoft.com/office/drawing/2014/main" id="{14E2E4C0-5090-6410-DD33-1953B2F7A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106996">
            <a:off x="9577073" y="-27247"/>
            <a:ext cx="2684880" cy="2110308"/>
          </a:xfrm>
          <a:prstGeom prst="rect">
            <a:avLst/>
          </a:prstGeom>
        </p:spPr>
      </p:pic>
    </p:spTree>
    <p:extLst>
      <p:ext uri="{BB962C8B-B14F-4D97-AF65-F5344CB8AC3E}">
        <p14:creationId xmlns:p14="http://schemas.microsoft.com/office/powerpoint/2010/main" val="2046927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CB67A3BF-8358-D8DE-79B1-F1BA8887012B}"/>
              </a:ext>
            </a:extLst>
          </p:cNvPr>
          <p:cNvSpPr>
            <a:spLocks noGrp="1"/>
          </p:cNvSpPr>
          <p:nvPr>
            <p:ph idx="1"/>
          </p:nvPr>
        </p:nvSpPr>
        <p:spPr>
          <a:xfrm>
            <a:off x="838200" y="1690688"/>
            <a:ext cx="9571443" cy="1607148"/>
          </a:xfrm>
        </p:spPr>
        <p:txBody>
          <a:bodyPr>
            <a:normAutofit/>
          </a:bodyPr>
          <a:lstStyle/>
          <a:p>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Tabela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Survey</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apenas apresenta um ID para cada uma das 5 pesquisas coletadas (que são diferenciadas pelo ano).</a:t>
            </a:r>
          </a:p>
        </p:txBody>
      </p:sp>
      <p:sp>
        <p:nvSpPr>
          <p:cNvPr id="5" name="Título 1">
            <a:extLst>
              <a:ext uri="{FF2B5EF4-FFF2-40B4-BE49-F238E27FC236}">
                <a16:creationId xmlns:a16="http://schemas.microsoft.com/office/drawing/2014/main" id="{EBEC8921-CBDA-0C18-5AB7-A4A650C14D18}"/>
              </a:ext>
            </a:extLst>
          </p:cNvPr>
          <p:cNvSpPr>
            <a:spLocks noGrp="1"/>
          </p:cNvSpPr>
          <p:nvPr>
            <p:ph type="title"/>
          </p:nvPr>
        </p:nvSpPr>
        <p:spPr>
          <a:xfrm>
            <a:off x="838200" y="365125"/>
            <a:ext cx="10515600" cy="1325563"/>
          </a:xfrm>
        </p:spPr>
        <p:txBody>
          <a:bodyPr/>
          <a:lstStyle/>
          <a:p>
            <a:r>
              <a:rPr lang="pt-BR" b="1" dirty="0">
                <a:solidFill>
                  <a:schemeClr val="accent1">
                    <a:lumMod val="75000"/>
                  </a:schemeClr>
                </a:solidFill>
                <a:latin typeface="zeitung"/>
              </a:rPr>
              <a:t>Dados da pesquisa</a:t>
            </a:r>
            <a:endParaRPr lang="pt-BR" dirty="0"/>
          </a:p>
        </p:txBody>
      </p:sp>
      <p:pic>
        <p:nvPicPr>
          <p:cNvPr id="3" name="Imagem 2" descr="Desenho de um urso de pelúcia&#10;&#10;Descrição gerada automaticamente">
            <a:extLst>
              <a:ext uri="{FF2B5EF4-FFF2-40B4-BE49-F238E27FC236}">
                <a16:creationId xmlns:a16="http://schemas.microsoft.com/office/drawing/2014/main" id="{7DE37474-7EAA-FB3E-4A85-F344D4A04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94664">
            <a:off x="-1025" y="4638389"/>
            <a:ext cx="1678450" cy="2300990"/>
          </a:xfrm>
          <a:prstGeom prst="rect">
            <a:avLst/>
          </a:prstGeom>
        </p:spPr>
      </p:pic>
    </p:spTree>
    <p:extLst>
      <p:ext uri="{BB962C8B-B14F-4D97-AF65-F5344CB8AC3E}">
        <p14:creationId xmlns:p14="http://schemas.microsoft.com/office/powerpoint/2010/main" val="2288302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CB67A3BF-8358-D8DE-79B1-F1BA8887012B}"/>
              </a:ext>
            </a:extLst>
          </p:cNvPr>
          <p:cNvSpPr>
            <a:spLocks noGrp="1"/>
          </p:cNvSpPr>
          <p:nvPr>
            <p:ph idx="1"/>
          </p:nvPr>
        </p:nvSpPr>
        <p:spPr>
          <a:xfrm>
            <a:off x="838200" y="1690687"/>
            <a:ext cx="9571443" cy="3540879"/>
          </a:xfrm>
        </p:spPr>
        <p:txBody>
          <a:bodyPr>
            <a:normAutofit/>
          </a:bodyPr>
          <a:lstStyle/>
          <a:p>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Tabela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Question</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apresenta um ID para cada texto de pergunta feita na pesquisa. As perguntas são variadas, indo desde as informações das características da pessoa entrevistada, como sua idade, como também perguntas relacionadas à saúde mental, como por exemplo se a pessoa se sente confortável em conversar sobre algum problema de saúde mental com seus colegas de trabalho.</a:t>
            </a:r>
          </a:p>
        </p:txBody>
      </p:sp>
      <p:sp>
        <p:nvSpPr>
          <p:cNvPr id="5" name="Título 1">
            <a:extLst>
              <a:ext uri="{FF2B5EF4-FFF2-40B4-BE49-F238E27FC236}">
                <a16:creationId xmlns:a16="http://schemas.microsoft.com/office/drawing/2014/main" id="{EBEC8921-CBDA-0C18-5AB7-A4A650C14D18}"/>
              </a:ext>
            </a:extLst>
          </p:cNvPr>
          <p:cNvSpPr>
            <a:spLocks noGrp="1"/>
          </p:cNvSpPr>
          <p:nvPr>
            <p:ph type="title"/>
          </p:nvPr>
        </p:nvSpPr>
        <p:spPr>
          <a:xfrm>
            <a:off x="838200" y="365125"/>
            <a:ext cx="10515600" cy="1325563"/>
          </a:xfrm>
        </p:spPr>
        <p:txBody>
          <a:bodyPr/>
          <a:lstStyle/>
          <a:p>
            <a:r>
              <a:rPr lang="pt-BR" b="1" dirty="0">
                <a:solidFill>
                  <a:schemeClr val="accent1">
                    <a:lumMod val="75000"/>
                  </a:schemeClr>
                </a:solidFill>
                <a:latin typeface="zeitung"/>
              </a:rPr>
              <a:t>Dados da pesquisa</a:t>
            </a:r>
            <a:endParaRPr lang="pt-BR" dirty="0"/>
          </a:p>
        </p:txBody>
      </p:sp>
      <p:pic>
        <p:nvPicPr>
          <p:cNvPr id="2" name="Imagem 1" descr="Imagem digital fictícia de personagem de desenho animado&#10;&#10;Descrição gerada automaticamente com confiança média">
            <a:extLst>
              <a:ext uri="{FF2B5EF4-FFF2-40B4-BE49-F238E27FC236}">
                <a16:creationId xmlns:a16="http://schemas.microsoft.com/office/drawing/2014/main" id="{14E2E4C0-5090-6410-DD33-1953B2F7A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247283">
            <a:off x="9599205" y="4454946"/>
            <a:ext cx="5185589" cy="4075858"/>
          </a:xfrm>
          <a:prstGeom prst="rect">
            <a:avLst/>
          </a:prstGeom>
        </p:spPr>
      </p:pic>
    </p:spTree>
    <p:extLst>
      <p:ext uri="{BB962C8B-B14F-4D97-AF65-F5344CB8AC3E}">
        <p14:creationId xmlns:p14="http://schemas.microsoft.com/office/powerpoint/2010/main" val="209807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CB67A3BF-8358-D8DE-79B1-F1BA8887012B}"/>
              </a:ext>
            </a:extLst>
          </p:cNvPr>
          <p:cNvSpPr>
            <a:spLocks noGrp="1"/>
          </p:cNvSpPr>
          <p:nvPr>
            <p:ph idx="1"/>
          </p:nvPr>
        </p:nvSpPr>
        <p:spPr>
          <a:xfrm>
            <a:off x="838200" y="1690687"/>
            <a:ext cx="9571443" cy="3540879"/>
          </a:xfrm>
        </p:spPr>
        <p:txBody>
          <a:bodyPr>
            <a:normAutofit/>
          </a:bodyPr>
          <a:lstStyle/>
          <a:p>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Tabela </a:t>
            </a:r>
            <a:r>
              <a:rPr lang="pt-BR" b="1" dirty="0" err="1">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Answer</a:t>
            </a:r>
            <a:r>
              <a:rPr lang="pt-BR" b="1"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rPr>
              <a:t>: tabela que apresenta um ID de usuário para cada linha, referenciando o ID de pesquisa e o ID da pergunta, além de apresentar qual foi a resposta do entrevistado. Notemos que, como há perguntas bem variadas, as respostas não possuem um único formato, podendo ser respostas numéricas ou categóricas.</a:t>
            </a:r>
            <a:endParaRPr lang="pt-BR" dirty="0">
              <a:solidFill>
                <a:schemeClr val="tx1">
                  <a:lumMod val="75000"/>
                  <a:lumOff val="25000"/>
                </a:schemeClr>
              </a:solidFill>
              <a:latin typeface="Sitka Subheading" pitchFamily="2" charset="0"/>
              <a:ea typeface="Sans Serif Collection" panose="020B0502040504020204" pitchFamily="34" charset="0"/>
              <a:cs typeface="Sans Serif Collection" panose="020B0502040504020204" pitchFamily="34" charset="0"/>
            </a:endParaRPr>
          </a:p>
        </p:txBody>
      </p:sp>
      <p:sp>
        <p:nvSpPr>
          <p:cNvPr id="5" name="Título 1">
            <a:extLst>
              <a:ext uri="{FF2B5EF4-FFF2-40B4-BE49-F238E27FC236}">
                <a16:creationId xmlns:a16="http://schemas.microsoft.com/office/drawing/2014/main" id="{EBEC8921-CBDA-0C18-5AB7-A4A650C14D18}"/>
              </a:ext>
            </a:extLst>
          </p:cNvPr>
          <p:cNvSpPr>
            <a:spLocks noGrp="1"/>
          </p:cNvSpPr>
          <p:nvPr>
            <p:ph type="title"/>
          </p:nvPr>
        </p:nvSpPr>
        <p:spPr>
          <a:xfrm>
            <a:off x="838200" y="365125"/>
            <a:ext cx="10515600" cy="1325563"/>
          </a:xfrm>
        </p:spPr>
        <p:txBody>
          <a:bodyPr/>
          <a:lstStyle/>
          <a:p>
            <a:r>
              <a:rPr lang="pt-BR" b="1" dirty="0">
                <a:solidFill>
                  <a:schemeClr val="accent1">
                    <a:lumMod val="75000"/>
                  </a:schemeClr>
                </a:solidFill>
                <a:latin typeface="zeitung"/>
              </a:rPr>
              <a:t>Dados da pesquisa</a:t>
            </a:r>
            <a:endParaRPr lang="pt-BR" dirty="0"/>
          </a:p>
        </p:txBody>
      </p:sp>
      <p:pic>
        <p:nvPicPr>
          <p:cNvPr id="3" name="Imagem 2" descr="Desenho de um urso de pelúcia&#10;&#10;Descrição gerada automaticamente">
            <a:extLst>
              <a:ext uri="{FF2B5EF4-FFF2-40B4-BE49-F238E27FC236}">
                <a16:creationId xmlns:a16="http://schemas.microsoft.com/office/drawing/2014/main" id="{491DFEDB-FD01-C3BE-930E-9DF72C497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0513550" y="0"/>
            <a:ext cx="1678450" cy="2300990"/>
          </a:xfrm>
          <a:prstGeom prst="rect">
            <a:avLst/>
          </a:prstGeom>
        </p:spPr>
      </p:pic>
    </p:spTree>
    <p:extLst>
      <p:ext uri="{BB962C8B-B14F-4D97-AF65-F5344CB8AC3E}">
        <p14:creationId xmlns:p14="http://schemas.microsoft.com/office/powerpoint/2010/main" val="154282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descr="Uma imagem contendo pássaro, flor, planta, em pé&#10;&#10;Descrição gerada automaticamente">
            <a:extLst>
              <a:ext uri="{FF2B5EF4-FFF2-40B4-BE49-F238E27FC236}">
                <a16:creationId xmlns:a16="http://schemas.microsoft.com/office/drawing/2014/main" id="{36FD3C86-D0C6-D3BA-3F4C-6B225BA338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4104" y="1843088"/>
            <a:ext cx="4243792" cy="3553537"/>
          </a:xfrm>
        </p:spPr>
      </p:pic>
      <p:sp>
        <p:nvSpPr>
          <p:cNvPr id="6" name="Título 1">
            <a:extLst>
              <a:ext uri="{FF2B5EF4-FFF2-40B4-BE49-F238E27FC236}">
                <a16:creationId xmlns:a16="http://schemas.microsoft.com/office/drawing/2014/main" id="{CE8B7996-48BF-5B74-A060-48E01356D9F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1">
                    <a:lumMod val="75000"/>
                  </a:schemeClr>
                </a:solidFill>
                <a:latin typeface="zeitung"/>
              </a:rPr>
              <a:t>Vamos ver como os gráficos :)</a:t>
            </a:r>
            <a:endParaRPr lang="pt-BR" dirty="0"/>
          </a:p>
        </p:txBody>
      </p:sp>
    </p:spTree>
    <p:extLst>
      <p:ext uri="{BB962C8B-B14F-4D97-AF65-F5344CB8AC3E}">
        <p14:creationId xmlns:p14="http://schemas.microsoft.com/office/powerpoint/2010/main" val="302356580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453</Words>
  <Application>Microsoft Office PowerPoint</Application>
  <PresentationFormat>Widescreen</PresentationFormat>
  <Paragraphs>25</Paragraphs>
  <Slides>10</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10</vt:i4>
      </vt:variant>
    </vt:vector>
  </HeadingPairs>
  <TitlesOfParts>
    <vt:vector size="17" baseType="lpstr">
      <vt:lpstr>Arial</vt:lpstr>
      <vt:lpstr>Calibri</vt:lpstr>
      <vt:lpstr>Calibri Light</vt:lpstr>
      <vt:lpstr>Inter</vt:lpstr>
      <vt:lpstr>Sitka Subheading</vt:lpstr>
      <vt:lpstr>zeitung</vt:lpstr>
      <vt:lpstr>Tema do Office</vt:lpstr>
      <vt:lpstr>Saúde Mental na Indústria de Tecnologia </vt:lpstr>
      <vt:lpstr>Introdução</vt:lpstr>
      <vt:lpstr>Sobre o OSMI</vt:lpstr>
      <vt:lpstr>Sobre o OSMI</vt:lpstr>
      <vt:lpstr>Dados da pesquisa</vt:lpstr>
      <vt:lpstr>Dados da pesquisa</vt:lpstr>
      <vt:lpstr>Dados da pesquisa</vt:lpstr>
      <vt:lpstr>Dados da pesquisa</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Saúde Mental na Indústria de Tecnologia</dc:title>
  <dc:creator>Thiago Moraes</dc:creator>
  <cp:lastModifiedBy>Thiago Moraes</cp:lastModifiedBy>
  <cp:revision>2</cp:revision>
  <dcterms:created xsi:type="dcterms:W3CDTF">2023-12-07T12:12:14Z</dcterms:created>
  <dcterms:modified xsi:type="dcterms:W3CDTF">2023-12-07T19:03:24Z</dcterms:modified>
</cp:coreProperties>
</file>